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62" r:id="rId6"/>
    <p:sldId id="265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978771"/>
    <a:srgbClr val="526840"/>
    <a:srgbClr val="CC6600"/>
    <a:srgbClr val="50533D"/>
    <a:srgbClr val="665F34"/>
    <a:srgbClr val="1C2912"/>
    <a:srgbClr val="9B9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lakshmi" userId="f3ec35ef686c2411" providerId="LiveId" clId="{321E7B25-1E4D-44B1-BF3A-2D64B9DF8F0D}"/>
    <pc:docChg chg="delSld">
      <pc:chgData name="Aishwarya lakshmi" userId="f3ec35ef686c2411" providerId="LiveId" clId="{321E7B25-1E4D-44B1-BF3A-2D64B9DF8F0D}" dt="2024-12-07T04:20:34.826" v="1" actId="47"/>
      <pc:docMkLst>
        <pc:docMk/>
      </pc:docMkLst>
      <pc:sldChg chg="del">
        <pc:chgData name="Aishwarya lakshmi" userId="f3ec35ef686c2411" providerId="LiveId" clId="{321E7B25-1E4D-44B1-BF3A-2D64B9DF8F0D}" dt="2024-12-07T04:20:31.631" v="0" actId="47"/>
        <pc:sldMkLst>
          <pc:docMk/>
          <pc:sldMk cId="1638890321" sldId="258"/>
        </pc:sldMkLst>
      </pc:sldChg>
      <pc:sldChg chg="del">
        <pc:chgData name="Aishwarya lakshmi" userId="f3ec35ef686c2411" providerId="LiveId" clId="{321E7B25-1E4D-44B1-BF3A-2D64B9DF8F0D}" dt="2024-12-07T04:20:34.826" v="1" actId="47"/>
        <pc:sldMkLst>
          <pc:docMk/>
          <pc:sldMk cId="4169185825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3CB8-C1C8-B482-0298-9935CB57D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57DEE-BEBF-F39E-4ADC-A319585C5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C0874-8630-7D78-DD8A-158F2C83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D05C-2016-E960-49F8-B0554AF2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CD009-9D12-8C13-C056-48353ED5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16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356E-F35B-F71D-0336-9E3DDD8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E04A9-C233-015F-EDEA-26EB76A7E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58498-D3B3-29B2-40E3-4989858E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5DC9-AC20-E293-76C1-B4A6008F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D0904-BD9F-9718-1536-135301B1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51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2A015C-D5E0-8C79-FFBE-218DC2D6C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1C171-9A5D-89A0-F61F-ADA3298FB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C8A4B-24DF-C308-7A57-E2E4C747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CAFE9-6140-0794-6878-EE094C76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6B96F-FD54-67F6-BAE2-FEEAF297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0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D575-9C69-4113-51F0-49080EE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2B4F7-724D-3B74-C030-3E51038A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29AA1-9286-E618-5E30-A93E83D7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EE0CB-4040-3F80-BA71-8992F700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8768-49A6-ADD3-B4C4-DEF0D569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071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8FCC-A8FB-68EF-9E76-75102F4D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94D84-374D-0742-A651-20ADA8F0C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B0C7-4D64-C9F8-B54D-20C7D4D9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28694-23A4-911F-70B8-B50FF5ED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A8767-3248-F7FA-A0C7-9F108A3E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68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08DE-A3E3-3512-7A21-481D4CDD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65C4E-3FB1-89AA-F540-DCF3E0A0A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FB04-6DE4-5884-3BB6-1F144ED8A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2534E-07D5-BA5E-1CC4-4F58342B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FFD83-8DCF-D636-4598-E141533B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AA9BA-3CB3-C97B-075E-373B604E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40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55E4-8C9D-70D7-FF07-2481D70E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D0BB7-4E42-DBD4-6D6C-A8EA3E86D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B1168-EBE3-4A78-A569-C180BE7EB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5053F-BF47-1B07-2A3F-F93B1FBF5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0F232-CF93-36BF-F061-7E98B2347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5CD0B-3FC2-81E3-554E-071AC982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9BB3F-6550-FC15-3B86-FE3112AF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89988-3899-47D1-9FE1-E16843D7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45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842C-D4D2-5735-28D6-AD44D423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45A70-5000-253D-1F6E-543356C3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2DBED-5979-2C25-882F-D9D43248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4881D-40A5-65F2-0371-A1893CC8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13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78308-D14C-C58E-255F-51C3C944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0F16A-BB69-FDC8-6607-FD693200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11788-EBB1-B731-BA6F-29263C06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92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5763-35F2-1775-95AF-DE56B296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975C-20F7-E491-F3EF-E36EBE11E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C7D54-EF2F-ADAC-3030-61C40080C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FF82A-AD29-16B8-9932-7CF7F180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DADC4-C9C4-DF77-1748-3F2BDC6E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A7182-9369-8793-D6A3-61FDB424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13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D6E-5FC7-3778-2C43-EEFA612F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5E1DA-337B-D1B5-95B4-E0F390F66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9CDC6-FDE9-2F71-4090-B14396AC6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441BB-DBA5-DBC7-8A95-C7C36504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DD57A-9B03-F9F8-5621-64DE9BD3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34DDC-5108-5D5F-AB72-6A62B150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629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51AB2-A5E8-923F-F5D1-D924374A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F4F4-AC19-3FF3-E2D0-9A3C11798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8ADAE-2E1E-58B5-8B21-026D13FC5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49CBC-10B4-4E04-B5F3-E912B9604037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A53A-B64A-7B04-385B-E44921D38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0E3B-F22A-7D44-2508-034297B95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869F-5156-4A36-B254-8F6374B8A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14A41A-6859-8043-1F57-A1E54001B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F8BC33-AEF3-06D0-A7B7-25943965FDA0}"/>
              </a:ext>
            </a:extLst>
          </p:cNvPr>
          <p:cNvSpPr/>
          <p:nvPr/>
        </p:nvSpPr>
        <p:spPr>
          <a:xfrm>
            <a:off x="720290" y="2954242"/>
            <a:ext cx="10531642" cy="1732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>
                <a:solidFill>
                  <a:srgbClr val="50533D"/>
                </a:solidFill>
                <a:latin typeface="Segoe UI Variable Display Semib" pitchFamily="2" charset="0"/>
              </a:rPr>
              <a:t>EXPLORING REGENERATION IN SUSTAINABILITY</a:t>
            </a:r>
            <a:br>
              <a:rPr lang="en-IN" dirty="0">
                <a:solidFill>
                  <a:srgbClr val="50533D"/>
                </a:solidFill>
              </a:rPr>
            </a:br>
            <a:r>
              <a:rPr lang="en-IN" sz="1600" dirty="0">
                <a:solidFill>
                  <a:srgbClr val="50533D"/>
                </a:solidFill>
                <a:latin typeface="Segoe UI Variable Small" pitchFamily="2" charset="0"/>
              </a:rPr>
              <a:t>Understanding the vital role of regeneration in sustainability and its impact on agriculture and organizations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8251C7-D0B3-DEBE-DA5A-1288857D6264}"/>
              </a:ext>
            </a:extLst>
          </p:cNvPr>
          <p:cNvSpPr/>
          <p:nvPr/>
        </p:nvSpPr>
        <p:spPr>
          <a:xfrm>
            <a:off x="720291" y="548640"/>
            <a:ext cx="10751419" cy="2723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E35481C-2EF0-2894-6778-72D1F6D8D6F4}"/>
              </a:ext>
            </a:extLst>
          </p:cNvPr>
          <p:cNvSpPr/>
          <p:nvPr/>
        </p:nvSpPr>
        <p:spPr>
          <a:xfrm rot="10800000" flipV="1">
            <a:off x="7844590" y="-101064"/>
            <a:ext cx="3627120" cy="375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2C7699D-EB72-2EE0-F5C5-10A9EA5F5B64}"/>
              </a:ext>
            </a:extLst>
          </p:cNvPr>
          <p:cNvSpPr/>
          <p:nvPr/>
        </p:nvSpPr>
        <p:spPr>
          <a:xfrm rot="10800000" flipV="1">
            <a:off x="720291" y="6546384"/>
            <a:ext cx="3627120" cy="3753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657374-E3E7-80A2-02D3-49C2A7B5EBFA}"/>
              </a:ext>
            </a:extLst>
          </p:cNvPr>
          <p:cNvSpPr/>
          <p:nvPr/>
        </p:nvSpPr>
        <p:spPr>
          <a:xfrm>
            <a:off x="9076557" y="4787854"/>
            <a:ext cx="2675823" cy="20504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rgbClr val="50533D"/>
                </a:solidFill>
                <a:latin typeface="Segoe UI Variable Display Semib" pitchFamily="2" charset="0"/>
              </a:rPr>
              <a:t>Under the Guidance of:</a:t>
            </a:r>
            <a:br>
              <a:rPr lang="en-IN" sz="1800" dirty="0">
                <a:solidFill>
                  <a:srgbClr val="50533D"/>
                </a:solidFill>
                <a:latin typeface="Segoe UI Variable Display Semib" pitchFamily="2" charset="0"/>
              </a:rPr>
            </a:br>
            <a:r>
              <a:rPr lang="en-IN" sz="1800" dirty="0">
                <a:solidFill>
                  <a:srgbClr val="50533D"/>
                </a:solidFill>
                <a:latin typeface="Segoe UI Variable Display Semil" pitchFamily="2" charset="0"/>
              </a:rPr>
              <a:t>Prof. Boris Lebedev</a:t>
            </a:r>
            <a:br>
              <a:rPr lang="en-IN" sz="1800" dirty="0">
                <a:solidFill>
                  <a:srgbClr val="50533D"/>
                </a:solidFill>
                <a:latin typeface="Segoe UI Variable Display Semib" pitchFamily="2" charset="0"/>
              </a:rPr>
            </a:br>
            <a:r>
              <a:rPr lang="en-IN" sz="1800" dirty="0">
                <a:solidFill>
                  <a:srgbClr val="50533D"/>
                </a:solidFill>
                <a:latin typeface="Segoe UI Variable Display Semib" pitchFamily="2" charset="0"/>
              </a:rPr>
              <a:t>Presented by: </a:t>
            </a:r>
            <a:br>
              <a:rPr lang="en-IN" sz="1800" dirty="0">
                <a:solidFill>
                  <a:srgbClr val="50533D"/>
                </a:solidFill>
                <a:latin typeface="Segoe UI Variable Display Semib" pitchFamily="2" charset="0"/>
              </a:rPr>
            </a:br>
            <a:r>
              <a:rPr lang="en-IN" sz="1600" dirty="0">
                <a:solidFill>
                  <a:srgbClr val="50533D"/>
                </a:solidFill>
                <a:latin typeface="Segoe UI Variable Display Semil" pitchFamily="2" charset="0"/>
              </a:rPr>
              <a:t>Aishwarya Lakshmi KB</a:t>
            </a:r>
          </a:p>
          <a:p>
            <a:r>
              <a:rPr lang="en-IN" sz="1600" dirty="0" err="1">
                <a:solidFill>
                  <a:srgbClr val="50533D"/>
                </a:solidFill>
                <a:latin typeface="Segoe UI Variable Display Semil" pitchFamily="2" charset="0"/>
              </a:rPr>
              <a:t>Bhuvanesh</a:t>
            </a:r>
            <a:r>
              <a:rPr lang="en-IN" sz="1600" dirty="0">
                <a:solidFill>
                  <a:srgbClr val="50533D"/>
                </a:solidFill>
                <a:latin typeface="Segoe UI Variable Display Semil" pitchFamily="2" charset="0"/>
              </a:rPr>
              <a:t> H</a:t>
            </a:r>
          </a:p>
        </p:txBody>
      </p:sp>
    </p:spTree>
    <p:extLst>
      <p:ext uri="{BB962C8B-B14F-4D97-AF65-F5344CB8AC3E}">
        <p14:creationId xmlns:p14="http://schemas.microsoft.com/office/powerpoint/2010/main" val="7034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0.05312 0.0030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62 -4.44444E-6 L -2.5E-6 -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645889-3868-90DE-EBEA-46979DE969C3}"/>
              </a:ext>
            </a:extLst>
          </p:cNvPr>
          <p:cNvSpPr/>
          <p:nvPr/>
        </p:nvSpPr>
        <p:spPr>
          <a:xfrm>
            <a:off x="838200" y="473510"/>
            <a:ext cx="5156433" cy="1121927"/>
          </a:xfrm>
          <a:prstGeom prst="rect">
            <a:avLst/>
          </a:prstGeom>
          <a:solidFill>
            <a:schemeClr val="accent6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9ED539-4DCF-0B75-2F25-76BE130E5FBA}"/>
              </a:ext>
            </a:extLst>
          </p:cNvPr>
          <p:cNvSpPr/>
          <p:nvPr/>
        </p:nvSpPr>
        <p:spPr>
          <a:xfrm>
            <a:off x="6315927" y="1730374"/>
            <a:ext cx="5156433" cy="1499387"/>
          </a:xfrm>
          <a:prstGeom prst="rect">
            <a:avLst/>
          </a:prstGeom>
          <a:solidFill>
            <a:schemeClr val="accent6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4CE4-C5D2-BA53-29A6-C44D7B35EB4D}"/>
              </a:ext>
            </a:extLst>
          </p:cNvPr>
          <p:cNvSpPr/>
          <p:nvPr/>
        </p:nvSpPr>
        <p:spPr>
          <a:xfrm>
            <a:off x="1518514" y="1595437"/>
            <a:ext cx="5156433" cy="4013113"/>
          </a:xfrm>
          <a:prstGeom prst="rect">
            <a:avLst/>
          </a:prstGeom>
          <a:solidFill>
            <a:schemeClr val="accent6">
              <a:lumMod val="40000"/>
              <a:lumOff val="6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CDD2-09C5-0F2A-A281-9A1EA4E4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50533D"/>
                </a:solidFill>
                <a:latin typeface="Abadi" panose="020B0604020104020204" pitchFamily="34" charset="0"/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60E6-C683-D1D9-9B10-83FC4342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latin typeface="Abadi" panose="020B0604020104020204" pitchFamily="34" charset="0"/>
              </a:rPr>
              <a:t>Definition of Regeneration?</a:t>
            </a:r>
            <a:br>
              <a:rPr lang="en-IN" sz="2000" dirty="0">
                <a:latin typeface="Abadi" panose="020B0604020104020204" pitchFamily="34" charset="0"/>
              </a:rPr>
            </a:br>
            <a:r>
              <a:rPr lang="en-US" sz="1500" b="0" i="0" dirty="0">
                <a:effectLst/>
                <a:latin typeface="Work Sans" pitchFamily="2" charset="0"/>
              </a:rPr>
              <a:t>Explore the key principles of regeneration.</a:t>
            </a:r>
            <a:endParaRPr lang="en-US" sz="1500" b="0" i="0" dirty="0">
              <a:solidFill>
                <a:srgbClr val="503960"/>
              </a:solidFill>
              <a:effectLst/>
              <a:latin typeface="Work Sans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latin typeface="Abadi" panose="020B0604020104020204" pitchFamily="34" charset="0"/>
              </a:rPr>
              <a:t>Comparison with Sustainability</a:t>
            </a:r>
            <a:br>
              <a:rPr lang="en-IN" sz="2000" dirty="0">
                <a:latin typeface="Abadi" panose="020B0604020104020204" pitchFamily="34" charset="0"/>
              </a:rPr>
            </a:br>
            <a:r>
              <a:rPr lang="en-US" sz="1600" b="0" i="0" dirty="0">
                <a:effectLst/>
                <a:latin typeface="Work Sans" pitchFamily="2" charset="0"/>
              </a:rPr>
              <a:t>Discuss the differences between sustainable practices and regenerative approaches in agriculture.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Visual representation from Sustainability to Regeneration</a:t>
            </a:r>
            <a:b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</a:b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</a:rPr>
              <a:t>Understanding why sustainability is not the long-term answer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Regenerative Practices in Agriculture</a:t>
            </a:r>
            <a:b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</a:rPr>
              <a:t>Examine specific practices implemented in regenerative agriculture, such as cover cropping and agroforestry.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en-IN" sz="1800" dirty="0">
                <a:latin typeface="Abadi" panose="020B0604020104020204" pitchFamily="34" charset="0"/>
              </a:rPr>
            </a:br>
            <a:endParaRPr lang="en-IN" sz="1800" dirty="0">
              <a:latin typeface="Abadi" panose="020B06040201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7BC307-0DA3-C48D-12F1-EFE575DDB184}"/>
              </a:ext>
            </a:extLst>
          </p:cNvPr>
          <p:cNvSpPr txBox="1">
            <a:spLocks/>
          </p:cNvSpPr>
          <p:nvPr/>
        </p:nvSpPr>
        <p:spPr>
          <a:xfrm>
            <a:off x="626524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Case Study:</a:t>
            </a:r>
            <a:br>
              <a:rPr kumimoji="0" lang="en-I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</a:rPr>
              <a:t>Analyzing the innovative strategies employed by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</a:rPr>
              <a:t>Gut&amp;Bösel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" pitchFamily="2" charset="0"/>
              </a:rPr>
              <a:t> to achieve profitability while promoting ecological health.</a:t>
            </a:r>
            <a:endParaRPr lang="en-IN" sz="1100" dirty="0">
              <a:solidFill>
                <a:prstClr val="black"/>
              </a:solidFill>
              <a:latin typeface="Work Sans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 startAt="6"/>
            </a:pPr>
            <a:r>
              <a:rPr lang="en-IN" sz="1700" dirty="0">
                <a:solidFill>
                  <a:prstClr val="black"/>
                </a:solidFill>
                <a:latin typeface="Abadi" panose="020B0604020104020204" pitchFamily="34" charset="0"/>
              </a:rPr>
              <a:t>Conclusion:</a:t>
            </a:r>
            <a:br>
              <a:rPr lang="en-IN" sz="1800" dirty="0">
                <a:latin typeface="Abadi" panose="020B0604020104020204" pitchFamily="34" charset="0"/>
              </a:rPr>
            </a:br>
            <a:endParaRPr lang="en-IN" sz="1800" dirty="0">
              <a:latin typeface="Abadi" panose="020B0604020104020204" pitchFamily="34" charset="0"/>
            </a:endParaRPr>
          </a:p>
        </p:txBody>
      </p:sp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FE5ABEBB-C77D-EB6E-94DF-050AE6F7C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7085" y="5803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E9CED-7C8A-1A44-07C1-F457A30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FD61E5-9487-EA63-4F60-0102727EAA4F}"/>
              </a:ext>
            </a:extLst>
          </p:cNvPr>
          <p:cNvSpPr/>
          <p:nvPr/>
        </p:nvSpPr>
        <p:spPr>
          <a:xfrm>
            <a:off x="6403323" y="4332351"/>
            <a:ext cx="5257800" cy="2161413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61DF0A-F79A-0751-CDA3-4838DF0399BD}"/>
              </a:ext>
            </a:extLst>
          </p:cNvPr>
          <p:cNvSpPr/>
          <p:nvPr/>
        </p:nvSpPr>
        <p:spPr>
          <a:xfrm>
            <a:off x="906011" y="2292428"/>
            <a:ext cx="5100506" cy="2161413"/>
          </a:xfrm>
          <a:prstGeom prst="rect">
            <a:avLst/>
          </a:prstGeom>
          <a:solidFill>
            <a:schemeClr val="accent6">
              <a:lumMod val="40000"/>
              <a:lumOff val="60000"/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DBB3E-2D47-8C8F-6BC5-39D29809A8F5}"/>
              </a:ext>
            </a:extLst>
          </p:cNvPr>
          <p:cNvSpPr/>
          <p:nvPr/>
        </p:nvSpPr>
        <p:spPr>
          <a:xfrm>
            <a:off x="2855052" y="1028813"/>
            <a:ext cx="6471257" cy="858703"/>
          </a:xfrm>
          <a:prstGeom prst="rect">
            <a:avLst/>
          </a:prstGeom>
          <a:solidFill>
            <a:schemeClr val="accent6">
              <a:lumMod val="40000"/>
              <a:lumOff val="60000"/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BF570-9129-2515-A20F-2F37EF7C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691" y="623901"/>
            <a:ext cx="7075264" cy="1668528"/>
          </a:xfrm>
        </p:spPr>
        <p:txBody>
          <a:bodyPr/>
          <a:lstStyle/>
          <a:p>
            <a:r>
              <a:rPr lang="en-IN" dirty="0"/>
              <a:t>Definition of Regeneration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466498-CEA8-F98A-3181-8DEFFD387DAB}"/>
              </a:ext>
            </a:extLst>
          </p:cNvPr>
          <p:cNvSpPr txBox="1">
            <a:spLocks/>
          </p:cNvSpPr>
          <p:nvPr/>
        </p:nvSpPr>
        <p:spPr>
          <a:xfrm>
            <a:off x="6403323" y="4453841"/>
            <a:ext cx="5257800" cy="16685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50533D"/>
                </a:solidFill>
                <a:effectLst/>
                <a:highlight>
                  <a:srgbClr val="C5E0B4"/>
                </a:highlight>
                <a:latin typeface="Abadi" panose="020B0604020104020204" pitchFamily="34" charset="0"/>
              </a:rPr>
              <a:t>A regenerative business is </a:t>
            </a:r>
            <a:r>
              <a:rPr lang="en-US" sz="1800" dirty="0">
                <a:solidFill>
                  <a:srgbClr val="50533D"/>
                </a:solidFill>
                <a:highlight>
                  <a:srgbClr val="C5E0B4"/>
                </a:highlight>
                <a:latin typeface="Abadi" panose="020B0604020104020204" pitchFamily="34" charset="0"/>
              </a:rPr>
              <a:t>a company that aims to create a positive impact on the environment, society, and people by regenerating the resources it uses</a:t>
            </a:r>
            <a:r>
              <a:rPr lang="en-US" sz="1800" b="0" i="0" dirty="0">
                <a:solidFill>
                  <a:srgbClr val="50533D"/>
                </a:solidFill>
                <a:effectLst/>
                <a:highlight>
                  <a:srgbClr val="C5E0B4"/>
                </a:highlight>
                <a:latin typeface="Abadi" panose="020B0604020104020204" pitchFamily="34" charset="0"/>
              </a:rPr>
              <a:t>.</a:t>
            </a:r>
            <a:endParaRPr lang="en-IN" sz="1800" dirty="0">
              <a:highlight>
                <a:srgbClr val="C5E0B4"/>
              </a:highlight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7F0F7-4874-6083-974A-C5FEC8BB8CC9}"/>
              </a:ext>
            </a:extLst>
          </p:cNvPr>
          <p:cNvSpPr txBox="1"/>
          <p:nvPr/>
        </p:nvSpPr>
        <p:spPr>
          <a:xfrm>
            <a:off x="959670" y="2310087"/>
            <a:ext cx="5046847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50533D"/>
                </a:solidFill>
                <a:effectLst/>
                <a:highlight>
                  <a:srgbClr val="C5E0B4"/>
                </a:highlight>
                <a:latin typeface="Abadi" panose="020B0604020104020204" pitchFamily="34" charset="0"/>
              </a:rPr>
              <a:t>In terms of Nature - </a:t>
            </a:r>
            <a:r>
              <a:rPr lang="en-US" i="0" dirty="0">
                <a:solidFill>
                  <a:srgbClr val="50533D"/>
                </a:solidFill>
                <a:effectLst/>
                <a:highlight>
                  <a:srgbClr val="C5E0B4"/>
                </a:highlight>
                <a:latin typeface="Abadi" panose="020B0604020104020204" pitchFamily="34" charset="0"/>
              </a:rPr>
              <a:t>regeneration</a:t>
            </a:r>
            <a:r>
              <a:rPr lang="en-US" dirty="0">
                <a:solidFill>
                  <a:srgbClr val="50533D"/>
                </a:solidFill>
                <a:highlight>
                  <a:srgbClr val="C5E0B4"/>
                </a:highlight>
                <a:latin typeface="Abadi" panose="020B0604020104020204" pitchFamily="34" charset="0"/>
              </a:rPr>
              <a:t> refers to the process by which living organisms restore or regrow lost or damaged parts, or in some cases, create new individuals from parts of the original organism.</a:t>
            </a:r>
            <a:endParaRPr lang="en-IN" dirty="0">
              <a:solidFill>
                <a:srgbClr val="50533D"/>
              </a:solidFill>
              <a:highlight>
                <a:srgbClr val="C5E0B4"/>
              </a:highlight>
              <a:latin typeface="Abadi" panose="020B0604020104020204" pitchFamily="34" charset="0"/>
            </a:endParaRP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81368DA-2DC6-FC55-3971-039C57FE0145}"/>
              </a:ext>
            </a:extLst>
          </p:cNvPr>
          <p:cNvSpPr/>
          <p:nvPr/>
        </p:nvSpPr>
        <p:spPr>
          <a:xfrm rot="2386517">
            <a:off x="9603146" y="862340"/>
            <a:ext cx="2865691" cy="469783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6">
              <a:lumMod val="60000"/>
              <a:lumOff val="4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FB417C23-07DC-4960-CC9E-FCA1699EA84D}"/>
              </a:ext>
            </a:extLst>
          </p:cNvPr>
          <p:cNvSpPr/>
          <p:nvPr/>
        </p:nvSpPr>
        <p:spPr>
          <a:xfrm rot="2386517">
            <a:off x="-299313" y="5525877"/>
            <a:ext cx="2865691" cy="469783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6">
              <a:lumMod val="60000"/>
              <a:lumOff val="4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76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C37B49-14B8-7059-04BF-AF8B8C758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08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8D0F25-4068-5740-B0FC-243B345B1EAA}"/>
              </a:ext>
            </a:extLst>
          </p:cNvPr>
          <p:cNvSpPr/>
          <p:nvPr/>
        </p:nvSpPr>
        <p:spPr>
          <a:xfrm>
            <a:off x="8722095" y="510139"/>
            <a:ext cx="3122594" cy="5717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latin typeface="Abadi" panose="020B06040201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250B072-4DD2-3944-5DB0-9628C8B46174}"/>
              </a:ext>
            </a:extLst>
          </p:cNvPr>
          <p:cNvSpPr/>
          <p:nvPr/>
        </p:nvSpPr>
        <p:spPr>
          <a:xfrm>
            <a:off x="5467150" y="510139"/>
            <a:ext cx="3840481" cy="5717406"/>
          </a:xfrm>
          <a:custGeom>
            <a:avLst/>
            <a:gdLst>
              <a:gd name="connsiteX0" fmla="*/ 0 w 3389119"/>
              <a:gd name="connsiteY0" fmla="*/ 0 h 5505650"/>
              <a:gd name="connsiteX1" fmla="*/ 2877954 w 3389119"/>
              <a:gd name="connsiteY1" fmla="*/ 0 h 5505650"/>
              <a:gd name="connsiteX2" fmla="*/ 2877954 w 3389119"/>
              <a:gd name="connsiteY2" fmla="*/ 2400489 h 5505650"/>
              <a:gd name="connsiteX3" fmla="*/ 3389119 w 3389119"/>
              <a:gd name="connsiteY3" fmla="*/ 2862932 h 5505650"/>
              <a:gd name="connsiteX4" fmla="*/ 2877954 w 3389119"/>
              <a:gd name="connsiteY4" fmla="*/ 3427953 h 5505650"/>
              <a:gd name="connsiteX5" fmla="*/ 2877954 w 3389119"/>
              <a:gd name="connsiteY5" fmla="*/ 5505650 h 5505650"/>
              <a:gd name="connsiteX6" fmla="*/ 0 w 3389119"/>
              <a:gd name="connsiteY6" fmla="*/ 5505650 h 550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9119" h="5505650">
                <a:moveTo>
                  <a:pt x="0" y="0"/>
                </a:moveTo>
                <a:lnTo>
                  <a:pt x="2877954" y="0"/>
                </a:lnTo>
                <a:lnTo>
                  <a:pt x="2877954" y="2400489"/>
                </a:lnTo>
                <a:lnTo>
                  <a:pt x="3389119" y="2862932"/>
                </a:lnTo>
                <a:lnTo>
                  <a:pt x="2877954" y="3427953"/>
                </a:lnTo>
                <a:lnTo>
                  <a:pt x="2877954" y="5505650"/>
                </a:lnTo>
                <a:lnTo>
                  <a:pt x="0" y="550565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 dirty="0"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58304A-9C80-D48F-6AC7-86523A8364CB}"/>
              </a:ext>
            </a:extLst>
          </p:cNvPr>
          <p:cNvSpPr txBox="1"/>
          <p:nvPr/>
        </p:nvSpPr>
        <p:spPr>
          <a:xfrm>
            <a:off x="5685329" y="1371602"/>
            <a:ext cx="287795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Abadi" panose="020B0604020104020204" pitchFamily="34" charset="0"/>
              </a:rPr>
              <a:t>Regeneration</a:t>
            </a:r>
          </a:p>
          <a:p>
            <a:endParaRPr lang="en-IN" sz="1600" dirty="0">
              <a:latin typeface="Abadi" panose="020B06040201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Aims to restore and enhance ecosystems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Focuses on reviving and rebuilding natural systems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Supports proactive environmental improvements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Encourages biodiversity and ecosystem resilience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Seeks to create a positive impact on nature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9E505-906F-D5E0-0CDF-B1882AB33A12}"/>
              </a:ext>
            </a:extLst>
          </p:cNvPr>
          <p:cNvSpPr txBox="1"/>
          <p:nvPr/>
        </p:nvSpPr>
        <p:spPr>
          <a:xfrm>
            <a:off x="9038921" y="1559293"/>
            <a:ext cx="287314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Sustainability</a:t>
            </a:r>
            <a:br>
              <a:rPr lang="en-US" dirty="0">
                <a:latin typeface="Abadi" panose="020B0604020104020204" pitchFamily="34" charset="0"/>
              </a:rPr>
            </a:br>
            <a:endParaRPr lang="en-US" dirty="0">
              <a:latin typeface="Abadi" panose="020B06040201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Focus on maintaining the status quo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Emphasizes reducing harm to the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Often seeks to minimize negative impacts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Aims for long-term viability of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Primarily reactive to environmental issues</a:t>
            </a:r>
          </a:p>
          <a:p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F70818-A3B9-0649-522D-1341F3051C28}"/>
              </a:ext>
            </a:extLst>
          </p:cNvPr>
          <p:cNvCxnSpPr>
            <a:cxnSpLocks/>
          </p:cNvCxnSpPr>
          <p:nvPr/>
        </p:nvCxnSpPr>
        <p:spPr>
          <a:xfrm>
            <a:off x="5143089" y="-134754"/>
            <a:ext cx="0" cy="6992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ECF0BAC-50C5-C6F7-2F27-39923DEAFF36}"/>
              </a:ext>
            </a:extLst>
          </p:cNvPr>
          <p:cNvSpPr/>
          <p:nvPr/>
        </p:nvSpPr>
        <p:spPr>
          <a:xfrm>
            <a:off x="235702" y="2408970"/>
            <a:ext cx="4578129" cy="1760358"/>
          </a:xfrm>
          <a:prstGeom prst="rect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06F0D-E041-49B6-B026-38B837F4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63" y="2617034"/>
            <a:ext cx="4561573" cy="132556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Abadi" panose="020B0604020104020204" pitchFamily="34" charset="0"/>
              </a:rPr>
              <a:t>Difference Between Regeneration and Sustainability</a:t>
            </a:r>
            <a:endParaRPr lang="en-IN" dirty="0">
              <a:latin typeface="Segoe UI Variable Display Semi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3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1E75-13CD-1161-E7BD-FE02F01F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D8C2C5-1BD1-123B-8784-1DDD7AD524B3}"/>
              </a:ext>
            </a:extLst>
          </p:cNvPr>
          <p:cNvSpPr/>
          <p:nvPr/>
        </p:nvSpPr>
        <p:spPr>
          <a:xfrm>
            <a:off x="306134" y="216027"/>
            <a:ext cx="11623011" cy="930708"/>
          </a:xfrm>
          <a:prstGeom prst="rect">
            <a:avLst/>
          </a:prstGeom>
          <a:solidFill>
            <a:schemeClr val="accent6">
              <a:lumMod val="75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D5FF9-F2FD-E709-4E40-1C7F3DC07FA9}"/>
              </a:ext>
            </a:extLst>
          </p:cNvPr>
          <p:cNvGrpSpPr/>
          <p:nvPr/>
        </p:nvGrpSpPr>
        <p:grpSpPr>
          <a:xfrm>
            <a:off x="306134" y="1314324"/>
            <a:ext cx="9739230" cy="5175650"/>
            <a:chOff x="-247065" y="386251"/>
            <a:chExt cx="10837714" cy="571616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1448F83-654D-AB3F-B85A-1C43AA69409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28" y="5717408"/>
              <a:ext cx="90862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E256A9D-37E8-4CD2-977C-4C2294544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2934" y="721896"/>
              <a:ext cx="0" cy="53805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EF7F6A-4E12-AC5E-8FEE-5741B141F866}"/>
                </a:ext>
              </a:extLst>
            </p:cNvPr>
            <p:cNvSpPr txBox="1"/>
            <p:nvPr/>
          </p:nvSpPr>
          <p:spPr>
            <a:xfrm>
              <a:off x="139868" y="1300635"/>
              <a:ext cx="1286480" cy="40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Resilience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3F43AA-411A-E6A2-E9C6-09280C197BAC}"/>
                </a:ext>
              </a:extLst>
            </p:cNvPr>
            <p:cNvSpPr txBox="1"/>
            <p:nvPr/>
          </p:nvSpPr>
          <p:spPr>
            <a:xfrm>
              <a:off x="-247065" y="4604250"/>
              <a:ext cx="1669999" cy="713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IN" dirty="0">
                  <a:latin typeface="Abadi" panose="020B0604020104020204" pitchFamily="34" charset="0"/>
                </a:rPr>
                <a:t>Vulnerability/</a:t>
              </a:r>
              <a:br>
                <a:rPr lang="en-IN" dirty="0">
                  <a:latin typeface="Abadi" panose="020B0604020104020204" pitchFamily="34" charset="0"/>
                </a:rPr>
              </a:br>
              <a:r>
                <a:rPr lang="en-IN" dirty="0">
                  <a:latin typeface="Abadi" panose="020B0604020104020204" pitchFamily="34" charset="0"/>
                </a:rPr>
                <a:t>Collapse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C7F6B4D-5E9B-98B1-B406-08E5276AF5EC}"/>
                </a:ext>
              </a:extLst>
            </p:cNvPr>
            <p:cNvSpPr/>
            <p:nvPr/>
          </p:nvSpPr>
          <p:spPr>
            <a:xfrm rot="3612547">
              <a:off x="1586009" y="2891363"/>
              <a:ext cx="3498453" cy="521825"/>
            </a:xfrm>
            <a:prstGeom prst="rightArrow">
              <a:avLst>
                <a:gd name="adj1" fmla="val 34753"/>
                <a:gd name="adj2" fmla="val 50000"/>
              </a:avLst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5F1AC1A7-D390-C2A3-AD54-D2F0E2350346}"/>
                </a:ext>
              </a:extLst>
            </p:cNvPr>
            <p:cNvSpPr/>
            <p:nvPr/>
          </p:nvSpPr>
          <p:spPr>
            <a:xfrm>
              <a:off x="4151614" y="4636338"/>
              <a:ext cx="558265" cy="462004"/>
            </a:xfrm>
            <a:prstGeom prst="donu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D06776CD-79F7-6481-34EE-A7A881E88606}"/>
                </a:ext>
              </a:extLst>
            </p:cNvPr>
            <p:cNvSpPr/>
            <p:nvPr/>
          </p:nvSpPr>
          <p:spPr>
            <a:xfrm rot="18108691">
              <a:off x="3833426" y="2915047"/>
              <a:ext cx="3498453" cy="521825"/>
            </a:xfrm>
            <a:prstGeom prst="rightArrow">
              <a:avLst>
                <a:gd name="adj1" fmla="val 34753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Circle: Hollow 28">
              <a:extLst>
                <a:ext uri="{FF2B5EF4-FFF2-40B4-BE49-F238E27FC236}">
                  <a16:creationId xmlns:a16="http://schemas.microsoft.com/office/drawing/2014/main" id="{F2C7FB13-44F5-91EE-3D8B-DDE23BABEAA8}"/>
                </a:ext>
              </a:extLst>
            </p:cNvPr>
            <p:cNvSpPr/>
            <p:nvPr/>
          </p:nvSpPr>
          <p:spPr>
            <a:xfrm>
              <a:off x="6447304" y="1273586"/>
              <a:ext cx="558265" cy="462004"/>
            </a:xfrm>
            <a:prstGeom prst="donu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298719F-1688-D9AE-9B18-1BE152816B81}"/>
                </a:ext>
              </a:extLst>
            </p:cNvPr>
            <p:cNvSpPr/>
            <p:nvPr/>
          </p:nvSpPr>
          <p:spPr>
            <a:xfrm>
              <a:off x="7092196" y="1213765"/>
              <a:ext cx="3498453" cy="521825"/>
            </a:xfrm>
            <a:prstGeom prst="rightArrow">
              <a:avLst>
                <a:gd name="adj1" fmla="val 34753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02267D59-F306-CDC9-55CC-94FF26D2B42E}"/>
                </a:ext>
              </a:extLst>
            </p:cNvPr>
            <p:cNvSpPr/>
            <p:nvPr/>
          </p:nvSpPr>
          <p:spPr>
            <a:xfrm>
              <a:off x="4872541" y="4615513"/>
              <a:ext cx="3498453" cy="521825"/>
            </a:xfrm>
            <a:prstGeom prst="rightArrow">
              <a:avLst>
                <a:gd name="adj1" fmla="val 34753"/>
                <a:gd name="adj2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674F7A-68D6-FEB4-BDB3-BCA244AE65CF}"/>
                </a:ext>
              </a:extLst>
            </p:cNvPr>
            <p:cNvSpPr txBox="1"/>
            <p:nvPr/>
          </p:nvSpPr>
          <p:spPr>
            <a:xfrm rot="3765404">
              <a:off x="2824713" y="2861662"/>
              <a:ext cx="1673393" cy="410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Degeneration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A12459-536A-B1D5-DDB3-46246A0926A5}"/>
                </a:ext>
              </a:extLst>
            </p:cNvPr>
            <p:cNvSpPr txBox="1"/>
            <p:nvPr/>
          </p:nvSpPr>
          <p:spPr>
            <a:xfrm>
              <a:off x="2970710" y="4984080"/>
              <a:ext cx="1416698" cy="40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Status Quo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01D217-1B6D-0D88-8008-58D3D37A69F4}"/>
                </a:ext>
              </a:extLst>
            </p:cNvPr>
            <p:cNvSpPr txBox="1"/>
            <p:nvPr/>
          </p:nvSpPr>
          <p:spPr>
            <a:xfrm rot="18102028">
              <a:off x="4363160" y="2946781"/>
              <a:ext cx="1645066" cy="410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Regeneration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C5E49C-CA4D-A083-D430-C2BBAF79BA4C}"/>
                </a:ext>
              </a:extLst>
            </p:cNvPr>
            <p:cNvSpPr txBox="1"/>
            <p:nvPr/>
          </p:nvSpPr>
          <p:spPr>
            <a:xfrm>
              <a:off x="8174879" y="1599049"/>
              <a:ext cx="1286481" cy="40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Resilience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E1ED74-9B52-EBD2-F4B5-309CAA1E32AB}"/>
                </a:ext>
              </a:extLst>
            </p:cNvPr>
            <p:cNvSpPr txBox="1"/>
            <p:nvPr/>
          </p:nvSpPr>
          <p:spPr>
            <a:xfrm>
              <a:off x="5574343" y="4451672"/>
              <a:ext cx="1657511" cy="40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Sustainability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D429D6-8A9A-424D-E90A-9C9FAE8C76AC}"/>
                </a:ext>
              </a:extLst>
            </p:cNvPr>
            <p:cNvSpPr txBox="1"/>
            <p:nvPr/>
          </p:nvSpPr>
          <p:spPr>
            <a:xfrm>
              <a:off x="5409752" y="925885"/>
              <a:ext cx="1605782" cy="40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New Balance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5C37F9-B040-DBB8-6D6C-488B2047DF77}"/>
                </a:ext>
              </a:extLst>
            </p:cNvPr>
            <p:cNvSpPr txBox="1"/>
            <p:nvPr/>
          </p:nvSpPr>
          <p:spPr>
            <a:xfrm>
              <a:off x="692990" y="386251"/>
              <a:ext cx="2001786" cy="40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Abadi" panose="020B0604020104020204" pitchFamily="34" charset="0"/>
                </a:rPr>
                <a:t>Planetary Health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1D35627-5931-116E-8A54-F859D99AC848}"/>
              </a:ext>
            </a:extLst>
          </p:cNvPr>
          <p:cNvSpPr txBox="1"/>
          <p:nvPr/>
        </p:nvSpPr>
        <p:spPr>
          <a:xfrm>
            <a:off x="9634031" y="59567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50469-CDC4-1D55-7B7C-95896E5ADB25}"/>
              </a:ext>
            </a:extLst>
          </p:cNvPr>
          <p:cNvSpPr txBox="1"/>
          <p:nvPr/>
        </p:nvSpPr>
        <p:spPr>
          <a:xfrm>
            <a:off x="3070338" y="231602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Visual representation from Sustainability to Regeneration</a:t>
            </a:r>
            <a:endParaRPr lang="en-IN" dirty="0"/>
          </a:p>
        </p:txBody>
      </p:sp>
      <p:pic>
        <p:nvPicPr>
          <p:cNvPr id="9" name="Graphic 8" descr="Earth globe: Americas with solid fill">
            <a:extLst>
              <a:ext uri="{FF2B5EF4-FFF2-40B4-BE49-F238E27FC236}">
                <a16:creationId xmlns:a16="http://schemas.microsoft.com/office/drawing/2014/main" id="{A7EBF983-6ABA-DCB4-C183-207DBA540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4940" y="2074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CFAD-6828-CCB1-F3DF-448E3CD7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9A00-7B8E-DD6F-7BB2-C65C69BC5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97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04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4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287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Abadi</vt:lpstr>
      <vt:lpstr>Arial</vt:lpstr>
      <vt:lpstr>Calibri</vt:lpstr>
      <vt:lpstr>Calibri Light</vt:lpstr>
      <vt:lpstr>Segoe UI Variable Display Semib</vt:lpstr>
      <vt:lpstr>Segoe UI Variable Display Semil</vt:lpstr>
      <vt:lpstr>Segoe UI Variable Small</vt:lpstr>
      <vt:lpstr>Work Sans</vt:lpstr>
      <vt:lpstr>Office Theme</vt:lpstr>
      <vt:lpstr>PowerPoint Presentation</vt:lpstr>
      <vt:lpstr>Topics Covered</vt:lpstr>
      <vt:lpstr>Definition of Regeneration</vt:lpstr>
      <vt:lpstr>Difference Between Regeneration and Sustainability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Aishwarya lakshmi</dc:creator>
  <cp:lastModifiedBy>Bhuvanesh H</cp:lastModifiedBy>
  <cp:revision>4</cp:revision>
  <dcterms:created xsi:type="dcterms:W3CDTF">2024-12-06T14:30:06Z</dcterms:created>
  <dcterms:modified xsi:type="dcterms:W3CDTF">2024-12-19T11:42:58Z</dcterms:modified>
</cp:coreProperties>
</file>